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Mona Sans Semi Bold"/>
      <p:regular r:id="rId11"/>
    </p:embeddedFont>
    <p:embeddedFont>
      <p:font typeface="Mona Sans Semi Bold"/>
      <p:regular r:id="rId12"/>
    </p:embeddedFont>
    <p:embeddedFont>
      <p:font typeface="Mona Sans Semi Bold"/>
      <p:regular r:id="rId13"/>
    </p:embeddedFont>
    <p:embeddedFont>
      <p:font typeface="Mona Sans Semi Bold"/>
      <p:regular r:id="rId14"/>
    </p:embeddedFont>
    <p:embeddedFont>
      <p:font typeface="Funnel Sans"/>
      <p:regular r:id="rId15"/>
    </p:embeddedFont>
    <p:embeddedFont>
      <p:font typeface="Funnel Sans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73B4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13" y="665321"/>
            <a:ext cx="7867174" cy="1139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Untapped Potential of Course Feedback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8413" y="2078831"/>
            <a:ext cx="3842385" cy="2257068"/>
          </a:xfrm>
          <a:prstGeom prst="roundRect">
            <a:avLst>
              <a:gd name="adj" fmla="val 48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553" y="2078831"/>
            <a:ext cx="91440" cy="2257068"/>
          </a:xfrm>
          <a:prstGeom prst="roundRect">
            <a:avLst>
              <a:gd name="adj" fmla="val 83790"/>
            </a:avLst>
          </a:prstGeom>
          <a:solidFill>
            <a:srgbClr val="373B48"/>
          </a:solidFill>
          <a:ln/>
        </p:spPr>
      </p:sp>
      <p:sp>
        <p:nvSpPr>
          <p:cNvPr id="6" name="Text 3"/>
          <p:cNvSpPr/>
          <p:nvPr/>
        </p:nvSpPr>
        <p:spPr>
          <a:xfrm>
            <a:off x="912257" y="2284095"/>
            <a:ext cx="3363278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Problem: Unstructured Feedback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2257" y="2963347"/>
            <a:ext cx="3363278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student reviews lack structure. No aspect breakdown (difficulty, clarity, workload) or sentiment tagging per aspect.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663202" y="2078831"/>
            <a:ext cx="3842385" cy="2257068"/>
          </a:xfrm>
          <a:prstGeom prst="roundRect">
            <a:avLst>
              <a:gd name="adj" fmla="val 48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0342" y="2078831"/>
            <a:ext cx="91440" cy="2257068"/>
          </a:xfrm>
          <a:prstGeom prst="roundRect">
            <a:avLst>
              <a:gd name="adj" fmla="val 83790"/>
            </a:avLst>
          </a:prstGeom>
          <a:solidFill>
            <a:srgbClr val="373B48"/>
          </a:solidFill>
          <a:ln/>
        </p:spPr>
      </p:sp>
      <p:sp>
        <p:nvSpPr>
          <p:cNvPr id="10" name="Text 7"/>
          <p:cNvSpPr/>
          <p:nvPr/>
        </p:nvSpPr>
        <p:spPr>
          <a:xfrm>
            <a:off x="4937046" y="2284095"/>
            <a:ext cx="3363278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Matters: Precision Needed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37046" y="2963347"/>
            <a:ext cx="3363278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Academic institutions need accurate insights into course effectiveness. General sentiment isn't enough; "why" is crucial for targeted improvement.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8413" y="4518303"/>
            <a:ext cx="3842385" cy="2548890"/>
          </a:xfrm>
          <a:prstGeom prst="roundRect">
            <a:avLst>
              <a:gd name="adj" fmla="val 430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A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553" y="4518303"/>
            <a:ext cx="91440" cy="2548890"/>
          </a:xfrm>
          <a:prstGeom prst="roundRect">
            <a:avLst>
              <a:gd name="adj" fmla="val 83790"/>
            </a:avLst>
          </a:prstGeom>
          <a:solidFill>
            <a:srgbClr val="373B48"/>
          </a:solidFill>
          <a:ln/>
        </p:spPr>
      </p:sp>
      <p:sp>
        <p:nvSpPr>
          <p:cNvPr id="14" name="Text 11"/>
          <p:cNvSpPr/>
          <p:nvPr/>
        </p:nvSpPr>
        <p:spPr>
          <a:xfrm>
            <a:off x="912257" y="4723567"/>
            <a:ext cx="3363278" cy="569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Value: Deep Understanding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12257" y="5402818"/>
            <a:ext cx="3363278" cy="145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Gain deep insights into student experience. Foundation for training Aspect-Based Sentiment Analysis (ABSA) models. Create a structured, non-existent dataset.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8413" y="7272338"/>
            <a:ext cx="786717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aims to revolutionize how academic feedback is analyzed and utilized.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276" y="539115"/>
            <a:ext cx="9600248" cy="122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Bridging the Gap: From General to Granular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6276" y="2254567"/>
            <a:ext cx="2941201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Current Landscape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86276" y="2818090"/>
            <a:ext cx="4560927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Similar problems exist in product, hotel, and restaurant reviews. Aspect tagging is common in commercial datasets (Amazon, Yelp).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6276" y="3955256"/>
            <a:ext cx="251436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Existing Tools &amp;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6276" y="4457581"/>
            <a:ext cx="456092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LLM models: GPT, Llama, Mistral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6276" y="4839891"/>
            <a:ext cx="456092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General sentiment models: BERT, RoBERTa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6276" y="5222200"/>
            <a:ext cx="456092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Untagged student reviews exist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733217" y="2254567"/>
            <a:ext cx="2941201" cy="367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Critical Gap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733217" y="2818090"/>
            <a:ext cx="4560927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dataset exists for course reviews with aspect and aspect-sentiment tagging.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733217" y="3666053"/>
            <a:ext cx="4560927" cy="1536978"/>
          </a:xfrm>
          <a:prstGeom prst="roundRect">
            <a:avLst>
              <a:gd name="adj" fmla="val 535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936813" y="3869650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Missing Structure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5936813" y="4371975"/>
            <a:ext cx="415373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uniform link between text, sentiment, tone, and course details.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5733217" y="5399008"/>
            <a:ext cx="4560927" cy="1536978"/>
          </a:xfrm>
          <a:prstGeom prst="roundRect">
            <a:avLst>
              <a:gd name="adj" fmla="val 535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936813" y="5602605"/>
            <a:ext cx="303895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No Academic Benchmark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5936813" y="6104930"/>
            <a:ext cx="415373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Lack of a benchmark for training/testing ABSA models in academia.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86276" y="7376993"/>
            <a:ext cx="960024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aim to fill this void with a meticulously structured synthetic dataset.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724" y="740212"/>
            <a:ext cx="7844552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Roadmap: Crafting Synthetic Data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4" y="2178844"/>
            <a:ext cx="928211" cy="2071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3554" y="2364462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Define Design Space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63554" y="2765822"/>
            <a:ext cx="6730722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 pre-defined aspects: difficulty, clarity, workload, instructor quality, fairness, interest, relevance, resources, support, course experience.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763554" y="3471029"/>
            <a:ext cx="6730722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Sentiment per aspect: positive/negative/neutral. Tone: frustrated/neutral/praising/formal. Student profile &amp; course details.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4" y="4250531"/>
            <a:ext cx="928211" cy="13664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63554" y="4436150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Generate Reviews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763554" y="4837509"/>
            <a:ext cx="6730722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Randomly select 2-5 aspects per review. Assign sentiment. Input details into LLM. Model generates realistic, student-style reviews.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24" y="5617012"/>
            <a:ext cx="928211" cy="13664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63554" y="5802630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Structured Output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763554" y="6203990"/>
            <a:ext cx="6730722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Each review saved in JSON format with full ground truth. Result: large, diverse, well-tagged dataset for future ABSA model training.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649724" y="7192328"/>
            <a:ext cx="784455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structured dataset will serve as a robust benchmark for academic ABSA.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7472" y="571976"/>
            <a:ext cx="8744188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Ensuring Quality: Validation &amp; KPIs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27472" y="1533168"/>
            <a:ext cx="1317545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7472" y="2411254"/>
            <a:ext cx="4253270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27472" y="2388394"/>
            <a:ext cx="4253270" cy="91440"/>
          </a:xfrm>
          <a:prstGeom prst="roundRect">
            <a:avLst>
              <a:gd name="adj" fmla="val 95473"/>
            </a:avLst>
          </a:prstGeom>
          <a:solidFill>
            <a:srgbClr val="373B48"/>
          </a:solidFill>
          <a:ln/>
        </p:spPr>
      </p:sp>
      <p:sp>
        <p:nvSpPr>
          <p:cNvPr id="8" name="Shape 5"/>
          <p:cNvSpPr/>
          <p:nvPr/>
        </p:nvSpPr>
        <p:spPr>
          <a:xfrm>
            <a:off x="2542282" y="2099548"/>
            <a:ext cx="623530" cy="623530"/>
          </a:xfrm>
          <a:prstGeom prst="roundRect">
            <a:avLst>
              <a:gd name="adj" fmla="val 146649"/>
            </a:avLst>
          </a:prstGeom>
          <a:solidFill>
            <a:srgbClr val="373B48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9329" y="2286595"/>
            <a:ext cx="249317" cy="24931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58096" y="2930843"/>
            <a:ext cx="365760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Aspect-Sentiment Alignment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958096" y="3380184"/>
            <a:ext cx="379202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Verifying strict consistency between the generated text and the assigned aspect-sentiment labels to ensure input-output fidelity.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188506" y="2411254"/>
            <a:ext cx="4253270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5188506" y="2388394"/>
            <a:ext cx="4253270" cy="91440"/>
          </a:xfrm>
          <a:prstGeom prst="roundRect">
            <a:avLst>
              <a:gd name="adj" fmla="val 95473"/>
            </a:avLst>
          </a:prstGeom>
          <a:solidFill>
            <a:srgbClr val="373B48"/>
          </a:solidFill>
          <a:ln/>
        </p:spPr>
      </p:sp>
      <p:sp>
        <p:nvSpPr>
          <p:cNvPr id="14" name="Shape 10"/>
          <p:cNvSpPr/>
          <p:nvPr/>
        </p:nvSpPr>
        <p:spPr>
          <a:xfrm>
            <a:off x="7003316" y="2099548"/>
            <a:ext cx="623530" cy="623530"/>
          </a:xfrm>
          <a:prstGeom prst="roundRect">
            <a:avLst>
              <a:gd name="adj" fmla="val 146649"/>
            </a:avLst>
          </a:prstGeom>
          <a:solidFill>
            <a:srgbClr val="373B4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63" y="2286595"/>
            <a:ext cx="249317" cy="2493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19130" y="2930843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Stylistic Adherence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5419130" y="3380184"/>
            <a:ext cx="379202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Measuring the text's compliance with the specific tone, persona, and stylistic instructions defined in the generation prompt.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9649539" y="2411254"/>
            <a:ext cx="4253270" cy="2529721"/>
          </a:xfrm>
          <a:prstGeom prst="roundRect">
            <a:avLst>
              <a:gd name="adj" fmla="val 43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9649539" y="2388394"/>
            <a:ext cx="4253270" cy="91440"/>
          </a:xfrm>
          <a:prstGeom prst="roundRect">
            <a:avLst>
              <a:gd name="adj" fmla="val 95473"/>
            </a:avLst>
          </a:prstGeom>
          <a:solidFill>
            <a:srgbClr val="373B48"/>
          </a:solidFill>
          <a:ln/>
        </p:spPr>
      </p:sp>
      <p:sp>
        <p:nvSpPr>
          <p:cNvPr id="20" name="Shape 15"/>
          <p:cNvSpPr/>
          <p:nvPr/>
        </p:nvSpPr>
        <p:spPr>
          <a:xfrm>
            <a:off x="11464350" y="2099548"/>
            <a:ext cx="623530" cy="623530"/>
          </a:xfrm>
          <a:prstGeom prst="roundRect">
            <a:avLst>
              <a:gd name="adj" fmla="val 146649"/>
            </a:avLst>
          </a:prstGeom>
          <a:solidFill>
            <a:srgbClr val="373B48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1397" y="2286595"/>
            <a:ext cx="249317" cy="24931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80163" y="2930843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Distribution Balance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9880163" y="3380184"/>
            <a:ext cx="3792022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Ensuring a statistically diverse and balanced spread across all aspects and sentiments to prevent sparsity or dataset bias.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27472" y="5460444"/>
            <a:ext cx="6483787" cy="2197179"/>
          </a:xfrm>
          <a:prstGeom prst="roundRect">
            <a:avLst>
              <a:gd name="adj" fmla="val 499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5" name="Shape 19"/>
          <p:cNvSpPr/>
          <p:nvPr/>
        </p:nvSpPr>
        <p:spPr>
          <a:xfrm>
            <a:off x="727472" y="5437584"/>
            <a:ext cx="6483787" cy="91440"/>
          </a:xfrm>
          <a:prstGeom prst="roundRect">
            <a:avLst>
              <a:gd name="adj" fmla="val 95473"/>
            </a:avLst>
          </a:prstGeom>
          <a:solidFill>
            <a:srgbClr val="373B48"/>
          </a:solidFill>
          <a:ln/>
        </p:spPr>
      </p:sp>
      <p:sp>
        <p:nvSpPr>
          <p:cNvPr id="26" name="Shape 20"/>
          <p:cNvSpPr/>
          <p:nvPr/>
        </p:nvSpPr>
        <p:spPr>
          <a:xfrm>
            <a:off x="3657540" y="5148739"/>
            <a:ext cx="623530" cy="623530"/>
          </a:xfrm>
          <a:prstGeom prst="roundRect">
            <a:avLst>
              <a:gd name="adj" fmla="val 146649"/>
            </a:avLst>
          </a:prstGeom>
          <a:solidFill>
            <a:srgbClr val="373B48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4588" y="5335786"/>
            <a:ext cx="249317" cy="249317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958096" y="5980033"/>
            <a:ext cx="281392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Linguistic Naturalness</a:t>
            </a:r>
            <a:endParaRPr lang="en-US" sz="2000" dirty="0"/>
          </a:p>
        </p:txBody>
      </p:sp>
      <p:sp>
        <p:nvSpPr>
          <p:cNvPr id="29" name="Text 22"/>
          <p:cNvSpPr/>
          <p:nvPr/>
        </p:nvSpPr>
        <p:spPr>
          <a:xfrm>
            <a:off x="958096" y="6429375"/>
            <a:ext cx="602253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Evaluating linguistic fluency and syntax to ensure the output mimics authentic, human-like student feedback.</a:t>
            </a:r>
            <a:endParaRPr lang="en-US" sz="1600" dirty="0"/>
          </a:p>
        </p:txBody>
      </p:sp>
      <p:sp>
        <p:nvSpPr>
          <p:cNvPr id="30" name="Shape 23"/>
          <p:cNvSpPr/>
          <p:nvPr/>
        </p:nvSpPr>
        <p:spPr>
          <a:xfrm>
            <a:off x="7419023" y="5460444"/>
            <a:ext cx="6483787" cy="2197179"/>
          </a:xfrm>
          <a:prstGeom prst="roundRect">
            <a:avLst>
              <a:gd name="adj" fmla="val 4994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31" name="Shape 24"/>
          <p:cNvSpPr/>
          <p:nvPr/>
        </p:nvSpPr>
        <p:spPr>
          <a:xfrm>
            <a:off x="7419023" y="5437584"/>
            <a:ext cx="6483787" cy="91440"/>
          </a:xfrm>
          <a:prstGeom prst="roundRect">
            <a:avLst>
              <a:gd name="adj" fmla="val 95473"/>
            </a:avLst>
          </a:prstGeom>
          <a:solidFill>
            <a:srgbClr val="373B48"/>
          </a:solidFill>
          <a:ln/>
        </p:spPr>
      </p:sp>
      <p:sp>
        <p:nvSpPr>
          <p:cNvPr id="32" name="Shape 25"/>
          <p:cNvSpPr/>
          <p:nvPr/>
        </p:nvSpPr>
        <p:spPr>
          <a:xfrm>
            <a:off x="10349091" y="5148739"/>
            <a:ext cx="623530" cy="623530"/>
          </a:xfrm>
          <a:prstGeom prst="roundRect">
            <a:avLst>
              <a:gd name="adj" fmla="val 146649"/>
            </a:avLst>
          </a:prstGeom>
          <a:solidFill>
            <a:srgbClr val="373B48"/>
          </a:solidFill>
          <a:ln/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36138" y="5335786"/>
            <a:ext cx="249317" cy="249317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649647" y="5980033"/>
            <a:ext cx="259818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Label Integrity</a:t>
            </a:r>
            <a:endParaRPr lang="en-US" sz="2000" dirty="0"/>
          </a:p>
        </p:txBody>
      </p:sp>
      <p:sp>
        <p:nvSpPr>
          <p:cNvPr id="35" name="Text 27"/>
          <p:cNvSpPr/>
          <p:nvPr/>
        </p:nvSpPr>
        <p:spPr>
          <a:xfrm>
            <a:off x="7649647" y="6429375"/>
            <a:ext cx="6022538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Verifying that the review strictly reflects the ground truth labels without containing hallucinations or extraneous, unlabeled information.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2025-12-06T14:23:17Z</dcterms:created>
  <dcterms:modified xsi:type="dcterms:W3CDTF">2025-12-06T14:23:17Z</dcterms:modified>
</cp:coreProperties>
</file>